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322" r:id="rId4"/>
    <p:sldId id="324" r:id="rId5"/>
    <p:sldId id="326" r:id="rId6"/>
    <p:sldId id="327" r:id="rId7"/>
    <p:sldId id="267" r:id="rId8"/>
    <p:sldId id="269" r:id="rId9"/>
    <p:sldId id="270" r:id="rId10"/>
    <p:sldId id="263" r:id="rId11"/>
    <p:sldId id="271" r:id="rId12"/>
    <p:sldId id="279" r:id="rId13"/>
    <p:sldId id="292" r:id="rId14"/>
    <p:sldId id="293" r:id="rId15"/>
    <p:sldId id="294" r:id="rId16"/>
    <p:sldId id="295" r:id="rId17"/>
    <p:sldId id="296" r:id="rId18"/>
    <p:sldId id="297" r:id="rId19"/>
    <p:sldId id="333" r:id="rId20"/>
    <p:sldId id="334" r:id="rId21"/>
    <p:sldId id="298" r:id="rId22"/>
    <p:sldId id="300" r:id="rId23"/>
    <p:sldId id="330" r:id="rId24"/>
    <p:sldId id="331" r:id="rId25"/>
    <p:sldId id="332" r:id="rId26"/>
    <p:sldId id="284" r:id="rId27"/>
    <p:sldId id="302" r:id="rId28"/>
    <p:sldId id="303" r:id="rId29"/>
    <p:sldId id="304" r:id="rId30"/>
    <p:sldId id="305" r:id="rId31"/>
    <p:sldId id="316" r:id="rId32"/>
    <p:sldId id="317" r:id="rId33"/>
    <p:sldId id="306" r:id="rId34"/>
    <p:sldId id="318" r:id="rId35"/>
    <p:sldId id="319" r:id="rId36"/>
    <p:sldId id="307" r:id="rId37"/>
    <p:sldId id="321" r:id="rId38"/>
    <p:sldId id="308" r:id="rId39"/>
    <p:sldId id="320" r:id="rId40"/>
    <p:sldId id="266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96485CE-8AA9-46B4-BE81-91B69EC50A81}">
          <p14:sldIdLst>
            <p14:sldId id="256"/>
            <p14:sldId id="258"/>
            <p14:sldId id="322"/>
            <p14:sldId id="324"/>
            <p14:sldId id="326"/>
            <p14:sldId id="327"/>
            <p14:sldId id="267"/>
            <p14:sldId id="269"/>
            <p14:sldId id="270"/>
            <p14:sldId id="263"/>
          </p14:sldIdLst>
        </p14:section>
        <p14:section name="Section sans titre" id="{2621133E-557D-4B46-8983-CFB633E1F499}">
          <p14:sldIdLst>
            <p14:sldId id="271"/>
            <p14:sldId id="279"/>
            <p14:sldId id="292"/>
            <p14:sldId id="293"/>
            <p14:sldId id="294"/>
            <p14:sldId id="295"/>
            <p14:sldId id="296"/>
            <p14:sldId id="297"/>
            <p14:sldId id="333"/>
            <p14:sldId id="334"/>
          </p14:sldIdLst>
        </p14:section>
        <p14:section name="Section sans titre" id="{3D8A5253-C5E2-4959-8260-465B515DDB54}">
          <p14:sldIdLst>
            <p14:sldId id="298"/>
            <p14:sldId id="300"/>
            <p14:sldId id="330"/>
            <p14:sldId id="331"/>
            <p14:sldId id="332"/>
            <p14:sldId id="284"/>
            <p14:sldId id="302"/>
            <p14:sldId id="303"/>
            <p14:sldId id="304"/>
            <p14:sldId id="305"/>
            <p14:sldId id="316"/>
            <p14:sldId id="317"/>
            <p14:sldId id="306"/>
            <p14:sldId id="318"/>
            <p14:sldId id="319"/>
            <p14:sldId id="307"/>
            <p14:sldId id="321"/>
            <p14:sldId id="308"/>
            <p14:sldId id="320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0" d="100"/>
          <a:sy n="50" d="100"/>
        </p:scale>
        <p:origin x="90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audio1.wav>
</file>

<file path=ppt/media/audio2.wav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3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5.xml"/><Relationship Id="rId6" Type="http://schemas.openxmlformats.org/officeDocument/2006/relationships/audio" Target="../media/audio2.wav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89212" y="2475997"/>
            <a:ext cx="8915399" cy="1468800"/>
          </a:xfrm>
        </p:spPr>
        <p:txBody>
          <a:bodyPr>
            <a:noAutofit/>
          </a:bodyPr>
          <a:lstStyle/>
          <a:p>
            <a:r>
              <a:rPr lang="en-US" sz="3200" b="1" dirty="0"/>
              <a:t>Design and Implementation of an Intrusion Detection and Prevention Monitoring System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body" idx="1"/>
          </p:nvPr>
        </p:nvSpPr>
        <p:spPr>
          <a:xfrm>
            <a:off x="3761064" y="4293608"/>
            <a:ext cx="8915399" cy="2222601"/>
          </a:xfrm>
        </p:spPr>
        <p:txBody>
          <a:bodyPr>
            <a:noAutofit/>
          </a:bodyPr>
          <a:lstStyle/>
          <a:p>
            <a:pPr lvl="2"/>
            <a:r>
              <a:rPr lang="en-US" sz="1400" dirty="0"/>
              <a:t>					                  Presented by						</a:t>
            </a:r>
          </a:p>
          <a:p>
            <a:pPr lvl="2"/>
            <a:r>
              <a:rPr lang="en-US" sz="1400" dirty="0"/>
              <a:t>     	         		         				              ABOUHANE Zahra</a:t>
            </a:r>
          </a:p>
          <a:p>
            <a:pPr lvl="2"/>
            <a:r>
              <a:rPr lang="en-US" sz="1400" dirty="0"/>
              <a:t>		                    			              BAZGOUR Yassine</a:t>
            </a:r>
          </a:p>
          <a:p>
            <a:pPr lvl="2"/>
            <a:r>
              <a:rPr lang="fr-FR" sz="1400" dirty="0"/>
              <a:t>							Before</a:t>
            </a:r>
          </a:p>
          <a:p>
            <a:pPr lvl="2"/>
            <a:r>
              <a:rPr lang="en-US" sz="1400" dirty="0"/>
              <a:t>					          	              Prof. OUAISSA Mariya </a:t>
            </a:r>
          </a:p>
          <a:p>
            <a:pPr lvl="2"/>
            <a:r>
              <a:rPr lang="en-US" sz="1400" dirty="0"/>
              <a:t>					   			     Prof. ELBACHARI Essaid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4E9C1E2-5F8B-193A-EDCE-08C7E3455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662" y="620804"/>
            <a:ext cx="4519613" cy="181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27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2" name="suction.wav"/>
          </p:stSnd>
        </p:sndAc>
      </p:transition>
    </mc:Choice>
    <mc:Fallback xmlns="">
      <p:transition>
        <p:sndAc>
          <p:stSnd>
            <p:snd r:embed="rId4" name="suction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Generalities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418" y="2475346"/>
            <a:ext cx="5061527" cy="3067916"/>
          </a:xfrm>
        </p:spPr>
      </p:pic>
    </p:spTree>
    <p:extLst>
      <p:ext uri="{BB962C8B-B14F-4D97-AF65-F5344CB8AC3E}">
        <p14:creationId xmlns:p14="http://schemas.microsoft.com/office/powerpoint/2010/main" val="166305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Generalities</a:t>
            </a:r>
            <a:br>
              <a:rPr lang="en-US" dirty="0"/>
            </a:br>
            <a:br>
              <a:rPr lang="en-US" dirty="0"/>
            </a:br>
            <a:r>
              <a:rPr lang="en-US" sz="2900" dirty="0">
                <a:solidFill>
                  <a:schemeClr val="tx1"/>
                </a:solidFill>
              </a:rPr>
              <a:t>Comparative Study of Intrusion Detection Systems</a:t>
            </a:r>
            <a:br>
              <a:rPr lang="en-US" sz="2900" dirty="0"/>
            </a:br>
            <a:endParaRPr lang="fr-FR" sz="2900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5F37B360-C7E1-2520-4D46-8C02DB786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0620" y="4115901"/>
            <a:ext cx="3046743" cy="1660475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7324BBC-04E6-6B1D-72C4-9C8DBAB34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436" y="2705259"/>
            <a:ext cx="2769873" cy="144748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ED64422-90CB-0722-6FA6-53365CA45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5990" y="3739827"/>
            <a:ext cx="2589180" cy="203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6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8E4715E-A1D2-A6F8-020C-111FA0E784F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711267" y="2205091"/>
            <a:ext cx="5628042" cy="3067284"/>
          </a:xfrm>
        </p:spPr>
      </p:pic>
    </p:spTree>
    <p:extLst>
      <p:ext uri="{BB962C8B-B14F-4D97-AF65-F5344CB8AC3E}">
        <p14:creationId xmlns:p14="http://schemas.microsoft.com/office/powerpoint/2010/main" val="423453872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8"/>
            <a:ext cx="8222613" cy="576263"/>
          </a:xfrm>
        </p:spPr>
        <p:txBody>
          <a:bodyPr/>
          <a:lstStyle/>
          <a:p>
            <a:r>
              <a:rPr lang="en-US" dirty="0"/>
              <a:t>Installation: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348" y="2413628"/>
            <a:ext cx="9066637" cy="3564849"/>
          </a:xfrm>
        </p:spPr>
      </p:pic>
    </p:spTree>
    <p:extLst>
      <p:ext uri="{BB962C8B-B14F-4D97-AF65-F5344CB8AC3E}">
        <p14:creationId xmlns:p14="http://schemas.microsoft.com/office/powerpoint/2010/main" val="40563770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8"/>
            <a:ext cx="8222613" cy="576263"/>
          </a:xfrm>
        </p:spPr>
        <p:txBody>
          <a:bodyPr/>
          <a:lstStyle/>
          <a:p>
            <a:r>
              <a:rPr lang="en-US" dirty="0"/>
              <a:t>Configuration:</a:t>
            </a:r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211" y="2545602"/>
            <a:ext cx="8436566" cy="3579142"/>
          </a:xfrm>
        </p:spPr>
      </p:pic>
    </p:spTree>
    <p:extLst>
      <p:ext uri="{BB962C8B-B14F-4D97-AF65-F5344CB8AC3E}">
        <p14:creationId xmlns:p14="http://schemas.microsoft.com/office/powerpoint/2010/main" val="26409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8"/>
            <a:ext cx="8222613" cy="576263"/>
          </a:xfrm>
        </p:spPr>
        <p:txBody>
          <a:bodyPr/>
          <a:lstStyle/>
          <a:p>
            <a:r>
              <a:rPr lang="en-US" dirty="0"/>
              <a:t>Configuration: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553" y="3362892"/>
            <a:ext cx="8712698" cy="1656425"/>
          </a:xfrm>
        </p:spPr>
      </p:pic>
    </p:spTree>
    <p:extLst>
      <p:ext uri="{BB962C8B-B14F-4D97-AF65-F5344CB8AC3E}">
        <p14:creationId xmlns:p14="http://schemas.microsoft.com/office/powerpoint/2010/main" val="4476715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8"/>
            <a:ext cx="8222613" cy="576263"/>
          </a:xfrm>
        </p:spPr>
        <p:txBody>
          <a:bodyPr/>
          <a:lstStyle/>
          <a:p>
            <a:r>
              <a:rPr lang="en-US" dirty="0"/>
              <a:t>Run in test mode: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4" y="2434115"/>
            <a:ext cx="8569060" cy="3949246"/>
          </a:xfrm>
        </p:spPr>
      </p:pic>
    </p:spTree>
    <p:extLst>
      <p:ext uri="{BB962C8B-B14F-4D97-AF65-F5344CB8AC3E}">
        <p14:creationId xmlns:p14="http://schemas.microsoft.com/office/powerpoint/2010/main" val="11193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8"/>
            <a:ext cx="8222613" cy="576263"/>
          </a:xfrm>
        </p:spPr>
        <p:txBody>
          <a:bodyPr/>
          <a:lstStyle/>
          <a:p>
            <a:r>
              <a:rPr lang="en-US" dirty="0"/>
              <a:t>Run in test mode: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19" y="3146680"/>
            <a:ext cx="6121715" cy="2152761"/>
          </a:xfrm>
        </p:spPr>
      </p:pic>
    </p:spTree>
    <p:extLst>
      <p:ext uri="{BB962C8B-B14F-4D97-AF65-F5344CB8AC3E}">
        <p14:creationId xmlns:p14="http://schemas.microsoft.com/office/powerpoint/2010/main" val="38188727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8"/>
            <a:ext cx="8222613" cy="576263"/>
          </a:xfrm>
        </p:spPr>
        <p:txBody>
          <a:bodyPr/>
          <a:lstStyle/>
          <a:p>
            <a:r>
              <a:rPr lang="en-US" dirty="0"/>
              <a:t>Rule management: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965" y="2937164"/>
            <a:ext cx="9162472" cy="2752436"/>
          </a:xfrm>
        </p:spPr>
      </p:pic>
    </p:spTree>
    <p:extLst>
      <p:ext uri="{BB962C8B-B14F-4D97-AF65-F5344CB8AC3E}">
        <p14:creationId xmlns:p14="http://schemas.microsoft.com/office/powerpoint/2010/main" val="276310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9"/>
            <a:ext cx="3992732" cy="576262"/>
          </a:xfrm>
        </p:spPr>
        <p:txBody>
          <a:bodyPr/>
          <a:lstStyle/>
          <a:p>
            <a:r>
              <a:rPr lang="en-US" dirty="0"/>
              <a:t>Running attacks: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19" y="2890982"/>
            <a:ext cx="8414327" cy="3131125"/>
          </a:xfrm>
        </p:spPr>
      </p:pic>
    </p:spTree>
    <p:extLst>
      <p:ext uri="{BB962C8B-B14F-4D97-AF65-F5344CB8AC3E}">
        <p14:creationId xmlns:p14="http://schemas.microsoft.com/office/powerpoint/2010/main" val="47748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78558" y="608173"/>
            <a:ext cx="8911687" cy="1280890"/>
          </a:xfrm>
        </p:spPr>
        <p:txBody>
          <a:bodyPr/>
          <a:lstStyle/>
          <a:p>
            <a:r>
              <a:rPr lang="fr-FR" dirty="0"/>
              <a:t>Outline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80980" y="2450596"/>
            <a:ext cx="8915400" cy="3158786"/>
          </a:xfrm>
        </p:spPr>
        <p:txBody>
          <a:bodyPr/>
          <a:lstStyle/>
          <a:p>
            <a:r>
              <a:rPr lang="fr-FR" dirty="0"/>
              <a:t>General Context of The Project</a:t>
            </a:r>
          </a:p>
          <a:p>
            <a:r>
              <a:rPr lang="fr-FR" dirty="0"/>
              <a:t>Generalities of The Project</a:t>
            </a:r>
          </a:p>
          <a:p>
            <a:r>
              <a:rPr lang="fr-FR" dirty="0"/>
              <a:t>Implementation of Snort IDS</a:t>
            </a:r>
          </a:p>
          <a:p>
            <a:r>
              <a:rPr lang="fr-FR" dirty="0"/>
              <a:t>Implementation of a Monotoring and Log Management System</a:t>
            </a:r>
          </a:p>
          <a:p>
            <a:r>
              <a:rPr lang="fr-FR" dirty="0"/>
              <a:t>General Conclusion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1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89212" y="1616869"/>
            <a:ext cx="3992732" cy="576262"/>
          </a:xfrm>
        </p:spPr>
        <p:txBody>
          <a:bodyPr/>
          <a:lstStyle/>
          <a:p>
            <a:r>
              <a:rPr lang="en-US" dirty="0"/>
              <a:t>Running attacks: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2" y="2761673"/>
            <a:ext cx="8439005" cy="3362035"/>
          </a:xfrm>
        </p:spPr>
      </p:pic>
    </p:spTree>
    <p:extLst>
      <p:ext uri="{BB962C8B-B14F-4D97-AF65-F5344CB8AC3E}">
        <p14:creationId xmlns:p14="http://schemas.microsoft.com/office/powerpoint/2010/main" val="2910652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8"/>
            <a:ext cx="8222613" cy="576263"/>
          </a:xfrm>
        </p:spPr>
        <p:txBody>
          <a:bodyPr/>
          <a:lstStyle/>
          <a:p>
            <a:r>
              <a:rPr lang="en-US" dirty="0"/>
              <a:t>Running attacks: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614" y="2863957"/>
            <a:ext cx="8696371" cy="2890157"/>
          </a:xfrm>
        </p:spPr>
      </p:pic>
    </p:spTree>
    <p:extLst>
      <p:ext uri="{BB962C8B-B14F-4D97-AF65-F5344CB8AC3E}">
        <p14:creationId xmlns:p14="http://schemas.microsoft.com/office/powerpoint/2010/main" val="213877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8"/>
            <a:ext cx="8222613" cy="576263"/>
          </a:xfrm>
        </p:spPr>
        <p:txBody>
          <a:bodyPr/>
          <a:lstStyle/>
          <a:p>
            <a:r>
              <a:rPr lang="en-US" dirty="0"/>
              <a:t>Running attacks: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4" y="2549524"/>
            <a:ext cx="8569061" cy="3687989"/>
          </a:xfrm>
        </p:spPr>
      </p:pic>
    </p:spTree>
    <p:extLst>
      <p:ext uri="{BB962C8B-B14F-4D97-AF65-F5344CB8AC3E}">
        <p14:creationId xmlns:p14="http://schemas.microsoft.com/office/powerpoint/2010/main" val="3667898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9"/>
            <a:ext cx="3992732" cy="576262"/>
          </a:xfrm>
        </p:spPr>
        <p:txBody>
          <a:bodyPr/>
          <a:lstStyle/>
          <a:p>
            <a:r>
              <a:rPr lang="en-US" dirty="0"/>
              <a:t>Running attacks: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649" y="2863273"/>
            <a:ext cx="8915398" cy="3565236"/>
          </a:xfrm>
        </p:spPr>
      </p:pic>
    </p:spTree>
    <p:extLst>
      <p:ext uri="{BB962C8B-B14F-4D97-AF65-F5344CB8AC3E}">
        <p14:creationId xmlns:p14="http://schemas.microsoft.com/office/powerpoint/2010/main" val="48596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89213" y="1616869"/>
            <a:ext cx="3992732" cy="576262"/>
          </a:xfrm>
        </p:spPr>
        <p:txBody>
          <a:bodyPr/>
          <a:lstStyle/>
          <a:p>
            <a:r>
              <a:rPr lang="en-US" dirty="0"/>
              <a:t>Running attacks: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3" y="2706255"/>
            <a:ext cx="8549842" cy="2909454"/>
          </a:xfrm>
        </p:spPr>
      </p:pic>
    </p:spTree>
    <p:extLst>
      <p:ext uri="{BB962C8B-B14F-4D97-AF65-F5344CB8AC3E}">
        <p14:creationId xmlns:p14="http://schemas.microsoft.com/office/powerpoint/2010/main" val="398627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Snort IDS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92924" y="1616869"/>
            <a:ext cx="3992732" cy="576262"/>
          </a:xfrm>
        </p:spPr>
        <p:txBody>
          <a:bodyPr/>
          <a:lstStyle/>
          <a:p>
            <a:r>
              <a:rPr lang="en-US" dirty="0"/>
              <a:t>Running attacks: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812" y="2350338"/>
            <a:ext cx="9956799" cy="4241331"/>
          </a:xfrm>
        </p:spPr>
      </p:pic>
    </p:spTree>
    <p:extLst>
      <p:ext uri="{BB962C8B-B14F-4D97-AF65-F5344CB8AC3E}">
        <p14:creationId xmlns:p14="http://schemas.microsoft.com/office/powerpoint/2010/main" val="198636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Technologies Used: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5F4016DF-81AA-ADC4-93F9-AE614123EE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89212" y="3107373"/>
            <a:ext cx="8137055" cy="2363787"/>
          </a:xfrm>
        </p:spPr>
      </p:pic>
    </p:spTree>
    <p:extLst>
      <p:ext uri="{BB962C8B-B14F-4D97-AF65-F5344CB8AC3E}">
        <p14:creationId xmlns:p14="http://schemas.microsoft.com/office/powerpoint/2010/main" val="37131698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Related UML Diagrams: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en-US" dirty="0"/>
              <a:t>Use Case:</a:t>
            </a:r>
          </a:p>
          <a:p>
            <a:endParaRPr lang="en-US" dirty="0"/>
          </a:p>
        </p:txBody>
      </p:sp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>
          <a:xfrm>
            <a:off x="2995448" y="2916622"/>
            <a:ext cx="6661358" cy="332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118932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Related UML Diagrams: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en-US" dirty="0"/>
              <a:t>deployement diagram:</a:t>
            </a:r>
          </a:p>
          <a:p>
            <a:endParaRPr lang="en-US" dirty="0"/>
          </a:p>
        </p:txBody>
      </p:sp>
      <p:pic>
        <p:nvPicPr>
          <p:cNvPr id="5" name="Image 4"/>
          <p:cNvPicPr/>
          <p:nvPr/>
        </p:nvPicPr>
        <p:blipFill>
          <a:blip r:embed="rId2"/>
          <a:stretch>
            <a:fillRect/>
          </a:stretch>
        </p:blipFill>
        <p:spPr>
          <a:xfrm>
            <a:off x="2939372" y="2939274"/>
            <a:ext cx="6668814" cy="337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72774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en-US" dirty="0"/>
              <a:t>Login page</a:t>
            </a:r>
          </a:p>
        </p:txBody>
      </p:sp>
      <p:pic>
        <p:nvPicPr>
          <p:cNvPr id="5" name="Imag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798" y="2953814"/>
            <a:ext cx="8222612" cy="32800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045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 Context of the Project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Objectives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7672388" cy="3354060"/>
          </a:xfrm>
        </p:spPr>
        <p:txBody>
          <a:bodyPr>
            <a:normAutofit/>
          </a:bodyPr>
          <a:lstStyle/>
          <a:p>
            <a:r>
              <a:rPr lang="en-US" dirty="0"/>
              <a:t>Design and implement a comprehensive monitoring system for IDPS.</a:t>
            </a:r>
          </a:p>
          <a:p>
            <a:r>
              <a:rPr lang="en-US" dirty="0"/>
              <a:t>Enhance accuracy and efficiency in detecting cyber threats.</a:t>
            </a:r>
          </a:p>
          <a:p>
            <a:r>
              <a:rPr lang="en-US" dirty="0"/>
              <a:t>Integrate real-time monitoring and automated response mechanisms.</a:t>
            </a:r>
          </a:p>
          <a:p>
            <a:r>
              <a:rPr lang="en-US" dirty="0"/>
              <a:t>Evaluate system performance and effectiveness in a controlled environment.</a:t>
            </a:r>
          </a:p>
        </p:txBody>
      </p:sp>
    </p:spTree>
    <p:extLst>
      <p:ext uri="{BB962C8B-B14F-4D97-AF65-F5344CB8AC3E}">
        <p14:creationId xmlns:p14="http://schemas.microsoft.com/office/powerpoint/2010/main" val="35494797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Dashboard Page</a:t>
            </a:r>
          </a:p>
          <a:p>
            <a:endParaRPr lang="en-US" dirty="0"/>
          </a:p>
        </p:txBody>
      </p:sp>
      <p:pic>
        <p:nvPicPr>
          <p:cNvPr id="6" name="Imag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867" y="3023000"/>
            <a:ext cx="8572772" cy="32792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173211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2413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Dashboard Page</a:t>
            </a:r>
          </a:p>
          <a:p>
            <a:endParaRPr lang="en-US" dirty="0"/>
          </a:p>
        </p:txBody>
      </p:sp>
      <p:pic>
        <p:nvPicPr>
          <p:cNvPr id="6" name="Imag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238" y="3025291"/>
            <a:ext cx="8572773" cy="33422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8311216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Dashboard Page</a:t>
            </a:r>
          </a:p>
          <a:p>
            <a:endParaRPr lang="en-US" dirty="0"/>
          </a:p>
        </p:txBody>
      </p:sp>
      <p:pic>
        <p:nvPicPr>
          <p:cNvPr id="5" name="Imag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867" y="3013071"/>
            <a:ext cx="8572772" cy="320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3907683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Log Page</a:t>
            </a:r>
          </a:p>
          <a:p>
            <a:endParaRPr lang="en-US" dirty="0"/>
          </a:p>
        </p:txBody>
      </p:sp>
      <p:pic>
        <p:nvPicPr>
          <p:cNvPr id="5" name="Imag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746" y="3016384"/>
            <a:ext cx="8572772" cy="33577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8712139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Log Page</a:t>
            </a:r>
          </a:p>
          <a:p>
            <a:pPr marL="0" indent="0">
              <a:buNone/>
            </a:pPr>
            <a:r>
              <a:rPr lang="fr-FR" dirty="0"/>
              <a:t>	-Artificial intelligence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Imag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4579" y="3523495"/>
            <a:ext cx="5972483" cy="26565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073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Log Page</a:t>
            </a:r>
          </a:p>
          <a:p>
            <a:pPr marL="0" indent="0">
              <a:buNone/>
            </a:pPr>
            <a:r>
              <a:rPr lang="fr-FR" dirty="0"/>
              <a:t>	-Isolation forest algorithm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Imag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992" y="3405231"/>
            <a:ext cx="7078717" cy="31417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44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Reports Page</a:t>
            </a:r>
          </a:p>
          <a:p>
            <a:pPr marL="0" indent="0">
              <a:buNone/>
            </a:pPr>
            <a:r>
              <a:rPr lang="fr-FR" dirty="0"/>
              <a:t>     </a:t>
            </a:r>
            <a:r>
              <a:rPr lang="fr-FR" sz="1600" dirty="0"/>
              <a:t>-Anomaly intrusions table</a:t>
            </a:r>
            <a:endParaRPr lang="fr-FR" dirty="0"/>
          </a:p>
          <a:p>
            <a:endParaRPr lang="en-US" dirty="0"/>
          </a:p>
        </p:txBody>
      </p:sp>
      <p:pic>
        <p:nvPicPr>
          <p:cNvPr id="5" name="Imag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212" y="3293973"/>
            <a:ext cx="8572773" cy="33997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7289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Reports Page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sz="1600" dirty="0"/>
              <a:t>-Abnormal intrusions table</a:t>
            </a:r>
            <a:endParaRPr lang="en-US" dirty="0"/>
          </a:p>
          <a:p>
            <a:endParaRPr lang="en-US" dirty="0"/>
          </a:p>
        </p:txBody>
      </p:sp>
      <p:pic>
        <p:nvPicPr>
          <p:cNvPr id="6" name="Image 5" descr="C:\fssm_smi_s6\PFE\Untitled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846" y="3349272"/>
            <a:ext cx="8572773" cy="33343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5891795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Help Page</a:t>
            </a:r>
          </a:p>
          <a:p>
            <a:endParaRPr lang="en-US" dirty="0"/>
          </a:p>
        </p:txBody>
      </p:sp>
      <p:pic>
        <p:nvPicPr>
          <p:cNvPr id="5" name="Imag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212" y="3010852"/>
            <a:ext cx="8572774" cy="34057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4847228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Implementation of a Monotoring and Log Management System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222613" cy="576263"/>
          </a:xfrm>
        </p:spPr>
        <p:txBody>
          <a:bodyPr/>
          <a:lstStyle/>
          <a:p>
            <a:r>
              <a:rPr lang="en-US" dirty="0"/>
              <a:t>Interface Design: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8915399" cy="3354060"/>
          </a:xfrm>
        </p:spPr>
        <p:txBody>
          <a:bodyPr/>
          <a:lstStyle/>
          <a:p>
            <a:r>
              <a:rPr lang="fr-FR" dirty="0"/>
              <a:t>Help Page</a:t>
            </a:r>
          </a:p>
          <a:p>
            <a:endParaRPr lang="en-US" dirty="0"/>
          </a:p>
        </p:txBody>
      </p:sp>
      <p:pic>
        <p:nvPicPr>
          <p:cNvPr id="5" name="Imag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212" y="3121091"/>
            <a:ext cx="8572773" cy="31378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192150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 Context of the Project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228933" y="1938851"/>
            <a:ext cx="3992732" cy="576262"/>
          </a:xfrm>
        </p:spPr>
        <p:txBody>
          <a:bodyPr/>
          <a:lstStyle/>
          <a:p>
            <a:r>
              <a:rPr lang="fr-FR" dirty="0"/>
              <a:t>Problematic</a:t>
            </a:r>
            <a:endParaRPr lang="en-US" dirty="0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3C5376AD-A57E-30BB-F685-8D8397936D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71167" y="2548965"/>
            <a:ext cx="3352800" cy="3352800"/>
          </a:xfrm>
        </p:spPr>
      </p:pic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7979069" y="1972703"/>
            <a:ext cx="3999001" cy="576262"/>
          </a:xfrm>
        </p:spPr>
        <p:txBody>
          <a:bodyPr/>
          <a:lstStyle/>
          <a:p>
            <a:r>
              <a:rPr lang="fr-FR" dirty="0"/>
              <a:t>Solution</a:t>
            </a:r>
            <a:endParaRPr lang="en-US" dirty="0"/>
          </a:p>
        </p:txBody>
      </p:sp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192ACFCD-656D-AE80-E82C-07927316DAE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47169" y="3275134"/>
            <a:ext cx="4338637" cy="2564711"/>
          </a:xfrm>
        </p:spPr>
      </p:pic>
    </p:spTree>
    <p:extLst>
      <p:ext uri="{BB962C8B-B14F-4D97-AF65-F5344CB8AC3E}">
        <p14:creationId xmlns:p14="http://schemas.microsoft.com/office/powerpoint/2010/main" val="3934453361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 Conclusion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conclusion, this project highlights the crucial role of IDPS in protecting network infrastructures. By combining open-source tools with custom scripts, we created a responsive system that detects and mitigates real-time cyber threats. Our implementation also included a Monitoring and Log Management System to enhance analysis and response capabilities. Overcoming challenges in integration and optimization through iterative testing, our IDPS proved effective against attacks in a simulated environment. This project underscores the need for continuous innovation in cybersecurity.</a:t>
            </a:r>
          </a:p>
        </p:txBody>
      </p:sp>
    </p:spTree>
    <p:extLst>
      <p:ext uri="{BB962C8B-B14F-4D97-AF65-F5344CB8AC3E}">
        <p14:creationId xmlns:p14="http://schemas.microsoft.com/office/powerpoint/2010/main" val="2144721602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A84D8A-81A9-C1E4-ED25-886FC49E4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 Context of the Project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B108B0-17B8-A3F6-80A6-B80AC5803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8166592" cy="576262"/>
          </a:xfrm>
        </p:spPr>
        <p:txBody>
          <a:bodyPr/>
          <a:lstStyle/>
          <a:p>
            <a:r>
              <a:rPr lang="fr-FR" dirty="0"/>
              <a:t>System Architecture</a:t>
            </a:r>
            <a:endParaRPr lang="en-US" dirty="0"/>
          </a:p>
        </p:txBody>
      </p:sp>
      <p:pic>
        <p:nvPicPr>
          <p:cNvPr id="15" name="Espace réservé du contenu 14">
            <a:extLst>
              <a:ext uri="{FF2B5EF4-FFF2-40B4-BE49-F238E27FC236}">
                <a16:creationId xmlns:a16="http://schemas.microsoft.com/office/drawing/2014/main" id="{13318FBE-E4B5-EDC3-1621-DB21EAC096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722377" y="2898413"/>
            <a:ext cx="7779905" cy="3133709"/>
          </a:xfrm>
        </p:spPr>
      </p:pic>
    </p:spTree>
    <p:extLst>
      <p:ext uri="{BB962C8B-B14F-4D97-AF65-F5344CB8AC3E}">
        <p14:creationId xmlns:p14="http://schemas.microsoft.com/office/powerpoint/2010/main" val="2618394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A84D8A-81A9-C1E4-ED25-886FC49E4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 Context of the Project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B108B0-17B8-A3F6-80A6-B80AC5803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8166592" cy="576262"/>
          </a:xfrm>
        </p:spPr>
        <p:txBody>
          <a:bodyPr/>
          <a:lstStyle/>
          <a:p>
            <a:r>
              <a:rPr lang="fr-FR" dirty="0"/>
              <a:t>Project Planning</a:t>
            </a:r>
            <a:endParaRPr lang="en-US" dirty="0"/>
          </a:p>
        </p:txBody>
      </p:sp>
      <p:pic>
        <p:nvPicPr>
          <p:cNvPr id="5" name="Espace réservé du contenu 3">
            <a:extLst>
              <a:ext uri="{FF2B5EF4-FFF2-40B4-BE49-F238E27FC236}">
                <a16:creationId xmlns:a16="http://schemas.microsoft.com/office/drawing/2014/main" id="{271EF380-338E-A819-E6D1-6D4A5F11DE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584" y="2807667"/>
            <a:ext cx="9717027" cy="3557622"/>
          </a:xfrm>
        </p:spPr>
      </p:pic>
    </p:spTree>
    <p:extLst>
      <p:ext uri="{BB962C8B-B14F-4D97-AF65-F5344CB8AC3E}">
        <p14:creationId xmlns:p14="http://schemas.microsoft.com/office/powerpoint/2010/main" val="2015672753"/>
      </p:ext>
    </p:extLst>
  </p:cSld>
  <p:clrMapOvr>
    <a:masterClrMapping/>
  </p:clrMapOvr>
  <p:transition spd="slow">
    <p:wheel spokes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Generalities</a:t>
            </a:r>
            <a:endParaRPr lang="en-US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B04BFEF7-3163-2DB2-7BAB-EC39AB1CC5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639914" y="624110"/>
            <a:ext cx="5310873" cy="5310873"/>
          </a:xfrm>
        </p:spPr>
      </p:pic>
    </p:spTree>
    <p:extLst>
      <p:ext uri="{BB962C8B-B14F-4D97-AF65-F5344CB8AC3E}">
        <p14:creationId xmlns:p14="http://schemas.microsoft.com/office/powerpoint/2010/main" val="53089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Generalities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857292"/>
            <a:ext cx="8175317" cy="576263"/>
          </a:xfrm>
        </p:spPr>
        <p:txBody>
          <a:bodyPr/>
          <a:lstStyle/>
          <a:p>
            <a:r>
              <a:rPr lang="en-US" dirty="0"/>
              <a:t>Common cybersecurity terminology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516062" y="2666840"/>
            <a:ext cx="8915399" cy="4516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Firewall 				               Encryption	                                    DMZ		</a:t>
            </a:r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5D25D17-AE5D-708F-73AF-3A97ABC97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0" y="2666840"/>
            <a:ext cx="3413123" cy="364631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67A1334-1379-CFB4-2E04-CCF44B8A2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6623" y="2892683"/>
            <a:ext cx="3413123" cy="364631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EE0E468-5693-7123-D7C5-6BE1019E7E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0437" y="3310805"/>
            <a:ext cx="2534252" cy="256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3956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  <p:sndAc>
          <p:stSnd>
            <p:snd r:embed="rId2" name="camera.wav"/>
          </p:stSnd>
        </p:sndAc>
      </p:transition>
    </mc:Choice>
    <mc:Fallback xmlns="">
      <p:transition spd="slow">
        <p:fade/>
        <p:sndAc>
          <p:stSnd>
            <p:snd r:embed="rId6" name="camera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Generalities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939372" y="1972702"/>
            <a:ext cx="8175317" cy="576263"/>
          </a:xfrm>
        </p:spPr>
        <p:txBody>
          <a:bodyPr/>
          <a:lstStyle/>
          <a:p>
            <a:r>
              <a:rPr lang="en-US" dirty="0"/>
              <a:t>Types of cybersecurity threats: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EC16010-FC6C-0408-5B44-922FD3EE4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1" y="4335835"/>
            <a:ext cx="2476500" cy="142231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A837CD7-4077-943C-9CA4-9FDE1459E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862" y="4072542"/>
            <a:ext cx="1685607" cy="1685607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B11D517-6B8E-9880-3238-01F703BD9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0774" y="4072541"/>
            <a:ext cx="1685607" cy="1685607"/>
          </a:xfrm>
          <a:prstGeom prst="rect">
            <a:avLst/>
          </a:prstGeom>
        </p:spPr>
      </p:pic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0E87B162-6749-C5B2-7FF4-D0A764877162}"/>
              </a:ext>
            </a:extLst>
          </p:cNvPr>
          <p:cNvSpPr txBox="1">
            <a:spLocks/>
          </p:cNvSpPr>
          <p:nvPr/>
        </p:nvSpPr>
        <p:spPr>
          <a:xfrm>
            <a:off x="2592924" y="3216453"/>
            <a:ext cx="8175317" cy="5762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    DOS           Malware          Phishing              MITM</a:t>
            </a:r>
            <a:endParaRPr lang="en-US" b="1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F8B217BC-80F4-7D57-E218-01F035D7C9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2383470" y="3994506"/>
            <a:ext cx="2057400" cy="2219325"/>
          </a:xfrm>
        </p:spPr>
      </p:pic>
    </p:spTree>
    <p:extLst>
      <p:ext uri="{BB962C8B-B14F-4D97-AF65-F5344CB8AC3E}">
        <p14:creationId xmlns:p14="http://schemas.microsoft.com/office/powerpoint/2010/main" val="23907825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rin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1098</TotalTime>
  <Words>595</Words>
  <Application>Microsoft Office PowerPoint</Application>
  <PresentationFormat>Grand écran</PresentationFormat>
  <Paragraphs>109</Paragraphs>
  <Slides>40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44" baseType="lpstr">
      <vt:lpstr>Arial</vt:lpstr>
      <vt:lpstr>Century Gothic</vt:lpstr>
      <vt:lpstr>Wingdings 3</vt:lpstr>
      <vt:lpstr>Brin</vt:lpstr>
      <vt:lpstr>Design and Implementation of an Intrusion Detection and Prevention Monitoring System</vt:lpstr>
      <vt:lpstr>Outline</vt:lpstr>
      <vt:lpstr>General Context of the Project</vt:lpstr>
      <vt:lpstr>General Context of the Project</vt:lpstr>
      <vt:lpstr>General Context of the Project</vt:lpstr>
      <vt:lpstr>General Context of the Project</vt:lpstr>
      <vt:lpstr>Generalities</vt:lpstr>
      <vt:lpstr>Generalities</vt:lpstr>
      <vt:lpstr>Generalities</vt:lpstr>
      <vt:lpstr>Generalities</vt:lpstr>
      <vt:lpstr>Generalities  Comparative Study of Intrusion Detection Systems 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Snort IDS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Implementation of a Monotoring and Log Management System</vt:lpstr>
      <vt:lpstr>General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Implementation of an Intrusion Detection and Prevention Monitoring System</dc:title>
  <dc:creator>Compte Microsoft</dc:creator>
  <cp:lastModifiedBy>Yassine Bazgour</cp:lastModifiedBy>
  <cp:revision>57</cp:revision>
  <dcterms:created xsi:type="dcterms:W3CDTF">2024-06-27T17:50:18Z</dcterms:created>
  <dcterms:modified xsi:type="dcterms:W3CDTF">2024-06-29T06:52:44Z</dcterms:modified>
</cp:coreProperties>
</file>

<file path=docProps/thumbnail.jpeg>
</file>